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0058400" cy="7772400"/>
  <p:notesSz cx="7010400" cy="9296400"/>
  <p:custDataLst>
    <p:tags r:id="rId4"/>
  </p:custDataLst>
  <p:defaultTextStyle>
    <a:defPPr>
      <a:defRPr lang="en-US"/>
    </a:defPPr>
    <a:lvl1pPr algn="l" defTabSz="708025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4013" indent="103188" algn="l" defTabSz="708025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08025" indent="206375" algn="l" defTabSz="708025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63625" indent="307975" algn="l" defTabSz="708025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417638" indent="411163" algn="l" defTabSz="708025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02" autoAdjust="0"/>
    <p:restoredTop sz="94249" autoAdjust="0"/>
  </p:normalViewPr>
  <p:slideViewPr>
    <p:cSldViewPr>
      <p:cViewPr varScale="1">
        <p:scale>
          <a:sx n="76" d="100"/>
          <a:sy n="76" d="100"/>
        </p:scale>
        <p:origin x="1794" y="108"/>
      </p:cViewPr>
      <p:guideLst>
        <p:guide orient="horz" pos="2448"/>
        <p:guide pos="3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2350955-6DD0-41ED-AA28-08F41EB5B3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 defTabSz="722946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A9B32A-E550-4CD6-9EE4-ED70238101B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 defTabSz="722946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EA978570-0F14-4141-901D-5B4B3FF6AB57}" type="datetimeFigureOut">
              <a:rPr lang="en-US"/>
              <a:pPr>
                <a:defRPr/>
              </a:pPr>
              <a:t>3/19/2026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F3DA6F4-129F-4DC6-AEB0-67CBFCBADD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50950" y="698500"/>
            <a:ext cx="45085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5FD1441-CAEC-4757-AA2E-2C141BD8C0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2" tIns="46586" rIns="93172" bIns="46586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2CF815-AF46-4431-9D77-67005ED126F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 defTabSz="722946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ACFF8D-D52D-471D-91EA-A4B1D201EF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CF4855F-3A72-4991-8980-8D4E9F676F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708025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4013" algn="l" defTabSz="708025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08025" algn="l" defTabSz="708025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63625" algn="l" defTabSz="708025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17638" algn="l" defTabSz="708025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73773" algn="l" defTabSz="70950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28528" algn="l" defTabSz="70950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83283" algn="l" defTabSz="70950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38038" algn="l" defTabSz="70950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55336E8F-F9EF-41BD-BC12-1718FB41919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99BD7B65-92EC-4F7E-AF0F-2ECB718FBFE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25793955-2AD4-4C5A-A6D3-1B93FD7C11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7020" indent="-291161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4647" indent="-232929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30505" indent="-232929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6365" indent="-232929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62224" indent="-232929" defTabSz="721434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28082" indent="-232929" defTabSz="721434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93941" indent="-232929" defTabSz="721434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59800" indent="-232929" defTabSz="721434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4CAFDB5-CA13-4CC9-BA6F-08B4AC948C05}" type="slidenum">
              <a:rPr lang="en-US" altLang="en-US" sz="1300"/>
              <a:pPr>
                <a:spcBef>
                  <a:spcPct val="0"/>
                </a:spcBef>
              </a:pPr>
              <a:t>1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val="2039991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2414482"/>
            <a:ext cx="8549640" cy="16660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760" y="4404360"/>
            <a:ext cx="7040880" cy="19862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54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09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642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190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73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128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832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838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2F9B88-40B3-418A-9CB5-C13168EF5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95B11D-573B-44D7-BE57-DBBA163A62E0}" type="datetimeFigureOut">
              <a:rPr lang="en-US"/>
              <a:pPr>
                <a:defRPr/>
              </a:pPr>
              <a:t>3/19/2026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5A5B1D-73C9-4533-B3D7-4E3FC99C5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96713B-3D05-44FB-B900-57EBF0F9B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97495E-36EB-4352-9F0C-83E420A12F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8346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8DEA85-B7F8-4435-AF77-38DB62652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11E1B-DB56-44F5-9C35-954D9AC92855}" type="datetimeFigureOut">
              <a:rPr lang="en-US"/>
              <a:pPr>
                <a:defRPr/>
              </a:pPr>
              <a:t>3/19/2026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FF1517-FDB8-481F-91B2-36A402F1F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8C79C5-ADF4-4711-92A4-16FFA98FB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63D3F-DCBC-4321-BE46-50BBF2E065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2898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4994487"/>
            <a:ext cx="8549640" cy="1543685"/>
          </a:xfrm>
        </p:spPr>
        <p:txBody>
          <a:bodyPr anchor="t"/>
          <a:lstStyle>
            <a:lvl1pPr algn="l">
              <a:defRPr sz="31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3294275"/>
            <a:ext cx="8549640" cy="1700212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5475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709509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06426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41901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7377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12852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8328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83803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61C3B-09C0-41D5-8880-1DD0C1491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10A68D-E587-4112-B725-C534D8DB5A44}" type="datetimeFigureOut">
              <a:rPr lang="en-US"/>
              <a:pPr>
                <a:defRPr/>
              </a:pPr>
              <a:t>3/19/2026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FC415-A954-4413-878B-FBAAAD415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A2B61C-46BA-4343-B88E-275237BF6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CE4A4-C83E-438F-86B6-2883A98401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0177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1813562"/>
            <a:ext cx="4442460" cy="5129425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020" y="1813562"/>
            <a:ext cx="4442460" cy="5129425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87045C4-123E-4E78-94B4-2007AAD2D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CE051-EA54-4576-9038-3368F2D89502}" type="datetimeFigureOut">
              <a:rPr lang="en-US"/>
              <a:pPr>
                <a:defRPr/>
              </a:pPr>
              <a:t>3/19/2026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1670977-BE68-46BA-B8E1-5ACE0B173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D1B0003-85F4-43A9-A16A-D18B2AFC4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CBD64-3270-4AA4-B6AD-F46B8F0E97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5025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1" y="1739795"/>
            <a:ext cx="4444207" cy="725064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54755" indent="0">
              <a:buNone/>
              <a:defRPr sz="1500" b="1"/>
            </a:lvl2pPr>
            <a:lvl3pPr marL="709509" indent="0">
              <a:buNone/>
              <a:defRPr sz="1400" b="1"/>
            </a:lvl3pPr>
            <a:lvl4pPr marL="1064264" indent="0">
              <a:buNone/>
              <a:defRPr sz="1300" b="1"/>
            </a:lvl4pPr>
            <a:lvl5pPr marL="1419019" indent="0">
              <a:buNone/>
              <a:defRPr sz="1300" b="1"/>
            </a:lvl5pPr>
            <a:lvl6pPr marL="1773773" indent="0">
              <a:buNone/>
              <a:defRPr sz="1300" b="1"/>
            </a:lvl6pPr>
            <a:lvl7pPr marL="2128528" indent="0">
              <a:buNone/>
              <a:defRPr sz="1300" b="1"/>
            </a:lvl7pPr>
            <a:lvl8pPr marL="2483283" indent="0">
              <a:buNone/>
              <a:defRPr sz="1300" b="1"/>
            </a:lvl8pPr>
            <a:lvl9pPr marL="2838038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1" y="2464859"/>
            <a:ext cx="4444207" cy="4478126"/>
          </a:xfrm>
        </p:spPr>
        <p:txBody>
          <a:bodyPr/>
          <a:lstStyle>
            <a:lvl1pPr>
              <a:defRPr sz="1900"/>
            </a:lvl1pPr>
            <a:lvl2pPr>
              <a:defRPr sz="15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30" y="1739795"/>
            <a:ext cx="4445953" cy="725064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54755" indent="0">
              <a:buNone/>
              <a:defRPr sz="1500" b="1"/>
            </a:lvl2pPr>
            <a:lvl3pPr marL="709509" indent="0">
              <a:buNone/>
              <a:defRPr sz="1400" b="1"/>
            </a:lvl3pPr>
            <a:lvl4pPr marL="1064264" indent="0">
              <a:buNone/>
              <a:defRPr sz="1300" b="1"/>
            </a:lvl4pPr>
            <a:lvl5pPr marL="1419019" indent="0">
              <a:buNone/>
              <a:defRPr sz="1300" b="1"/>
            </a:lvl5pPr>
            <a:lvl6pPr marL="1773773" indent="0">
              <a:buNone/>
              <a:defRPr sz="1300" b="1"/>
            </a:lvl6pPr>
            <a:lvl7pPr marL="2128528" indent="0">
              <a:buNone/>
              <a:defRPr sz="1300" b="1"/>
            </a:lvl7pPr>
            <a:lvl8pPr marL="2483283" indent="0">
              <a:buNone/>
              <a:defRPr sz="1300" b="1"/>
            </a:lvl8pPr>
            <a:lvl9pPr marL="2838038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30" y="2464859"/>
            <a:ext cx="4445953" cy="4478126"/>
          </a:xfrm>
        </p:spPr>
        <p:txBody>
          <a:bodyPr/>
          <a:lstStyle>
            <a:lvl1pPr>
              <a:defRPr sz="1900"/>
            </a:lvl1pPr>
            <a:lvl2pPr>
              <a:defRPr sz="15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8A82FE7-939E-457F-A328-22F58C02D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03ABF-2F6E-4DD3-B8D1-63FB83EC504A}" type="datetimeFigureOut">
              <a:rPr lang="en-US"/>
              <a:pPr>
                <a:defRPr/>
              </a:pPr>
              <a:t>3/19/2026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EFF7332-C932-4222-9028-C8F64E29A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08B74B2-426D-4BA4-9578-5543D0871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C136F-A327-4B6B-9358-C52DE87EF8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1633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3B4B3FC-817C-454F-98DE-3CE83B110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435C4-3B65-4F57-BF94-102A15994716}" type="datetimeFigureOut">
              <a:rPr lang="en-US"/>
              <a:pPr>
                <a:defRPr/>
              </a:pPr>
              <a:t>3/19/2026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5B9E3BA-7956-4A5A-88E2-C8919EC01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C445121-2892-4ECD-AD5F-B871481B4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AF624-7BCA-444E-A3AC-B33083250D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8582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7DAF8CF-A044-4094-80C5-57D74BB69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34DBB-7C1A-4131-80D8-361F16726572}" type="datetimeFigureOut">
              <a:rPr lang="en-US"/>
              <a:pPr>
                <a:defRPr/>
              </a:pPr>
              <a:t>3/19/2026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D9E753D-149A-44D4-A9C3-1A12590A5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92738E2-C6D0-483E-B7E1-CFD774E32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853A1-B333-456F-9014-B80D537A98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3309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1" y="309457"/>
            <a:ext cx="3309144" cy="131699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5" y="309457"/>
            <a:ext cx="5622926" cy="6633528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1" y="1626447"/>
            <a:ext cx="3309144" cy="5316538"/>
          </a:xfrm>
        </p:spPr>
        <p:txBody>
          <a:bodyPr/>
          <a:lstStyle>
            <a:lvl1pPr marL="0" indent="0">
              <a:buNone/>
              <a:defRPr sz="1100"/>
            </a:lvl1pPr>
            <a:lvl2pPr marL="354755" indent="0">
              <a:buNone/>
              <a:defRPr sz="900"/>
            </a:lvl2pPr>
            <a:lvl3pPr marL="709509" indent="0">
              <a:buNone/>
              <a:defRPr sz="800"/>
            </a:lvl3pPr>
            <a:lvl4pPr marL="1064264" indent="0">
              <a:buNone/>
              <a:defRPr sz="700"/>
            </a:lvl4pPr>
            <a:lvl5pPr marL="1419019" indent="0">
              <a:buNone/>
              <a:defRPr sz="700"/>
            </a:lvl5pPr>
            <a:lvl6pPr marL="1773773" indent="0">
              <a:buNone/>
              <a:defRPr sz="700"/>
            </a:lvl6pPr>
            <a:lvl7pPr marL="2128528" indent="0">
              <a:buNone/>
              <a:defRPr sz="700"/>
            </a:lvl7pPr>
            <a:lvl8pPr marL="2483283" indent="0">
              <a:buNone/>
              <a:defRPr sz="700"/>
            </a:lvl8pPr>
            <a:lvl9pPr marL="2838038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8E72A82-9938-4372-AB6E-11677BD81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14CB8-778F-429F-9ACC-281A8F597CDA}" type="datetimeFigureOut">
              <a:rPr lang="en-US"/>
              <a:pPr>
                <a:defRPr/>
              </a:pPr>
              <a:t>3/19/2026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3E8E41C-2903-4ED0-87E4-AF8B91A5A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8692C6E-66DB-41F5-96AA-7FB560158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6ABB76-B417-4241-B402-356A333E43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3005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0"/>
            <a:ext cx="6035040" cy="642303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8"/>
            <a:ext cx="6035040" cy="4663440"/>
          </a:xfrm>
        </p:spPr>
        <p:txBody>
          <a:bodyPr rtlCol="0">
            <a:normAutofit/>
          </a:bodyPr>
          <a:lstStyle>
            <a:lvl1pPr marL="0" indent="0">
              <a:buNone/>
              <a:defRPr sz="2500"/>
            </a:lvl1pPr>
            <a:lvl2pPr marL="354755" indent="0">
              <a:buNone/>
              <a:defRPr sz="2200"/>
            </a:lvl2pPr>
            <a:lvl3pPr marL="709509" indent="0">
              <a:buNone/>
              <a:defRPr sz="1900"/>
            </a:lvl3pPr>
            <a:lvl4pPr marL="1064264" indent="0">
              <a:buNone/>
              <a:defRPr sz="1500"/>
            </a:lvl4pPr>
            <a:lvl5pPr marL="1419019" indent="0">
              <a:buNone/>
              <a:defRPr sz="1500"/>
            </a:lvl5pPr>
            <a:lvl6pPr marL="1773773" indent="0">
              <a:buNone/>
              <a:defRPr sz="1500"/>
            </a:lvl6pPr>
            <a:lvl7pPr marL="2128528" indent="0">
              <a:buNone/>
              <a:defRPr sz="1500"/>
            </a:lvl7pPr>
            <a:lvl8pPr marL="2483283" indent="0">
              <a:buNone/>
              <a:defRPr sz="1500"/>
            </a:lvl8pPr>
            <a:lvl9pPr marL="2838038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082983"/>
            <a:ext cx="6035040" cy="912177"/>
          </a:xfrm>
        </p:spPr>
        <p:txBody>
          <a:bodyPr/>
          <a:lstStyle>
            <a:lvl1pPr marL="0" indent="0">
              <a:buNone/>
              <a:defRPr sz="1100"/>
            </a:lvl1pPr>
            <a:lvl2pPr marL="354755" indent="0">
              <a:buNone/>
              <a:defRPr sz="900"/>
            </a:lvl2pPr>
            <a:lvl3pPr marL="709509" indent="0">
              <a:buNone/>
              <a:defRPr sz="800"/>
            </a:lvl3pPr>
            <a:lvl4pPr marL="1064264" indent="0">
              <a:buNone/>
              <a:defRPr sz="700"/>
            </a:lvl4pPr>
            <a:lvl5pPr marL="1419019" indent="0">
              <a:buNone/>
              <a:defRPr sz="700"/>
            </a:lvl5pPr>
            <a:lvl6pPr marL="1773773" indent="0">
              <a:buNone/>
              <a:defRPr sz="700"/>
            </a:lvl6pPr>
            <a:lvl7pPr marL="2128528" indent="0">
              <a:buNone/>
              <a:defRPr sz="700"/>
            </a:lvl7pPr>
            <a:lvl8pPr marL="2483283" indent="0">
              <a:buNone/>
              <a:defRPr sz="700"/>
            </a:lvl8pPr>
            <a:lvl9pPr marL="2838038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C3AD6FD-FD51-4DA2-B272-56F51F7A9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F2B4DA-5A80-4788-A5AA-4C3EC1AD5D2D}" type="datetimeFigureOut">
              <a:rPr lang="en-US"/>
              <a:pPr>
                <a:defRPr/>
              </a:pPr>
              <a:t>3/19/2026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7C5FB31-D819-428E-BAE9-E12F0D4E8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E5144F8-B639-4E7D-9749-4ED5B813A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D367E0-B6DA-4346-8D93-0B13F5E9B6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8616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8D9D6-85A3-44BF-9618-83CFBBBC5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7E8D2-4997-4BCB-945B-1A2A93C7EEC2}" type="datetimeFigureOut">
              <a:rPr lang="en-US"/>
              <a:pPr>
                <a:defRPr/>
              </a:pPr>
              <a:t>3/19/2026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CEA3F0-7792-4FC7-9898-1171BB8B0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002E4F-5753-4966-A8BF-1EAB01B16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8771B-9732-484E-83F3-E26EF85A37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8900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92340" y="311257"/>
            <a:ext cx="2263140" cy="66317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311257"/>
            <a:ext cx="6621780" cy="66317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494420-22FC-4222-A42C-ADE6F0D90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E11F4-625F-4DA9-B136-CAB448435B79}" type="datetimeFigureOut">
              <a:rPr lang="en-US"/>
              <a:pPr>
                <a:defRPr/>
              </a:pPr>
              <a:t>3/19/2026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3C1B5-C7FD-4B83-AEAE-35FDCE804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062CE1-78E1-4ABE-ABCF-FC48C839A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5163DD-641D-431B-B1DB-219A3BA290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315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25487775-3220-430B-B6C9-C320BEE8DF7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503238" y="311150"/>
            <a:ext cx="90519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0951" tIns="35475" rIns="70951" bIns="3547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25BE2E6-4D85-4559-9F41-79250F487F4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503238" y="1812925"/>
            <a:ext cx="9051925" cy="513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0951" tIns="35475" rIns="70951" bIns="354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1508C-A9E5-4222-8A54-976492C2FF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3238" y="7204075"/>
            <a:ext cx="2346325" cy="414338"/>
          </a:xfrm>
          <a:prstGeom prst="rect">
            <a:avLst/>
          </a:prstGeom>
        </p:spPr>
        <p:txBody>
          <a:bodyPr vert="horz" lIns="70951" tIns="35475" rIns="70951" bIns="35475" rtlCol="0" anchor="ctr"/>
          <a:lstStyle>
            <a:lvl1pPr algn="l" defTabSz="709509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AB4330-61C6-470B-892F-D2E21D5F92CB}" type="datetimeFigureOut">
              <a:rPr lang="en-US"/>
              <a:pPr>
                <a:defRPr/>
              </a:pPr>
              <a:t>3/19/2026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6F92E-A0D3-40DB-92B7-C47F30C4A4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36938" y="7204075"/>
            <a:ext cx="3184525" cy="414338"/>
          </a:xfrm>
          <a:prstGeom prst="rect">
            <a:avLst/>
          </a:prstGeom>
        </p:spPr>
        <p:txBody>
          <a:bodyPr vert="horz" lIns="70951" tIns="35475" rIns="70951" bIns="35475" rtlCol="0" anchor="ctr"/>
          <a:lstStyle>
            <a:lvl1pPr algn="ctr" defTabSz="709509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9E7D0C-A32F-4254-8EF4-C1EF5EFF70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08838" y="7204075"/>
            <a:ext cx="2346325" cy="414338"/>
          </a:xfrm>
          <a:prstGeom prst="rect">
            <a:avLst/>
          </a:prstGeom>
        </p:spPr>
        <p:txBody>
          <a:bodyPr vert="horz" wrap="square" lIns="70951" tIns="35475" rIns="70951" bIns="3547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CCE9B5D-2B6D-40C0-B50E-5D7C092C0A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08025" rtl="0" eaLnBrk="0" fontAlgn="base" hangingPunct="0">
        <a:spcBef>
          <a:spcPct val="0"/>
        </a:spcBef>
        <a:spcAft>
          <a:spcPct val="0"/>
        </a:spcAft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708025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Calibri" pitchFamily="34" charset="0"/>
        </a:defRPr>
      </a:lvl2pPr>
      <a:lvl3pPr algn="ctr" defTabSz="708025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Calibri" pitchFamily="34" charset="0"/>
        </a:defRPr>
      </a:lvl3pPr>
      <a:lvl4pPr algn="ctr" defTabSz="708025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Calibri" pitchFamily="34" charset="0"/>
        </a:defRPr>
      </a:lvl4pPr>
      <a:lvl5pPr algn="ctr" defTabSz="708025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Calibri" pitchFamily="34" charset="0"/>
        </a:defRPr>
      </a:lvl5pPr>
      <a:lvl6pPr marL="457200" algn="ctr" defTabSz="708025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Calibri" pitchFamily="34" charset="0"/>
        </a:defRPr>
      </a:lvl6pPr>
      <a:lvl7pPr marL="914400" algn="ctr" defTabSz="708025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Calibri" pitchFamily="34" charset="0"/>
        </a:defRPr>
      </a:lvl7pPr>
      <a:lvl8pPr marL="1371600" algn="ctr" defTabSz="708025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Calibri" pitchFamily="34" charset="0"/>
        </a:defRPr>
      </a:lvl8pPr>
      <a:lvl9pPr marL="1828800" algn="ctr" defTabSz="708025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Calibri" pitchFamily="34" charset="0"/>
        </a:defRPr>
      </a:lvl9pPr>
    </p:titleStyle>
    <p:bodyStyle>
      <a:lvl1pPr marL="265113" indent="-265113" algn="l" defTabSz="7080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576263" indent="-220663" algn="l" defTabSz="7080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176213" algn="l" defTabSz="7080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241425" indent="-176213" algn="l" defTabSz="7080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95438" indent="-176213" algn="l" defTabSz="7080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51151" indent="-177377" algn="l" defTabSz="709509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05906" indent="-177377" algn="l" defTabSz="709509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0660" indent="-177377" algn="l" defTabSz="709509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15415" indent="-177377" algn="l" defTabSz="709509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0950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4755" algn="l" defTabSz="70950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09509" algn="l" defTabSz="70950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64264" algn="l" defTabSz="70950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19019" algn="l" defTabSz="70950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73773" algn="l" defTabSz="70950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28528" algn="l" defTabSz="70950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83283" algn="l" defTabSz="70950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8038" algn="l" defTabSz="70950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 hidden="1">
            <a:extLst>
              <a:ext uri="{FF2B5EF4-FFF2-40B4-BE49-F238E27FC236}">
                <a16:creationId xmlns:a16="http://schemas.microsoft.com/office/drawing/2014/main" id="{EEB3F7FA-8791-47C5-AE6D-96C05C262E24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5 week cycle menu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6E5178-2454-4B56-A161-3480C58C0883}"/>
              </a:ext>
            </a:extLst>
          </p:cNvPr>
          <p:cNvSpPr txBox="1"/>
          <p:nvPr/>
        </p:nvSpPr>
        <p:spPr>
          <a:xfrm>
            <a:off x="7911810" y="52387"/>
            <a:ext cx="193995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100" b="1" dirty="0"/>
              <a:t>Key:</a:t>
            </a:r>
            <a:endParaRPr lang="en-US" sz="1100" dirty="0"/>
          </a:p>
          <a:p>
            <a:r>
              <a:rPr lang="en-US" sz="1100" b="1" dirty="0"/>
              <a:t>Bold Items </a:t>
            </a:r>
            <a:r>
              <a:rPr lang="en-US" sz="1100" dirty="0"/>
              <a:t>include a recipe</a:t>
            </a:r>
          </a:p>
          <a:p>
            <a:r>
              <a:rPr lang="en-US" sz="1100" dirty="0"/>
              <a:t>*Applies to 9-12 menus only</a:t>
            </a:r>
          </a:p>
        </p:txBody>
      </p:sp>
      <p:graphicFrame>
        <p:nvGraphicFramePr>
          <p:cNvPr id="2" name="Table 2" descr="Table shows the Entire 5 week cycle menu. It is listed in order a 5 day week Monday through Friday. ">
            <a:extLst>
              <a:ext uri="{FF2B5EF4-FFF2-40B4-BE49-F238E27FC236}">
                <a16:creationId xmlns:a16="http://schemas.microsoft.com/office/drawing/2014/main" id="{306BF396-282A-4EE0-83BE-78CA9DF3C2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305960"/>
              </p:ext>
            </p:extLst>
          </p:nvPr>
        </p:nvGraphicFramePr>
        <p:xfrm>
          <a:off x="184150" y="686804"/>
          <a:ext cx="9667615" cy="67784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3523">
                  <a:extLst>
                    <a:ext uri="{9D8B030D-6E8A-4147-A177-3AD203B41FA5}">
                      <a16:colId xmlns:a16="http://schemas.microsoft.com/office/drawing/2014/main" val="3544922794"/>
                    </a:ext>
                  </a:extLst>
                </a:gridCol>
                <a:gridCol w="1933523">
                  <a:extLst>
                    <a:ext uri="{9D8B030D-6E8A-4147-A177-3AD203B41FA5}">
                      <a16:colId xmlns:a16="http://schemas.microsoft.com/office/drawing/2014/main" val="480026338"/>
                    </a:ext>
                  </a:extLst>
                </a:gridCol>
                <a:gridCol w="1933523">
                  <a:extLst>
                    <a:ext uri="{9D8B030D-6E8A-4147-A177-3AD203B41FA5}">
                      <a16:colId xmlns:a16="http://schemas.microsoft.com/office/drawing/2014/main" val="2236197176"/>
                    </a:ext>
                  </a:extLst>
                </a:gridCol>
                <a:gridCol w="1933523">
                  <a:extLst>
                    <a:ext uri="{9D8B030D-6E8A-4147-A177-3AD203B41FA5}">
                      <a16:colId xmlns:a16="http://schemas.microsoft.com/office/drawing/2014/main" val="3669874638"/>
                    </a:ext>
                  </a:extLst>
                </a:gridCol>
                <a:gridCol w="1933523">
                  <a:extLst>
                    <a:ext uri="{9D8B030D-6E8A-4147-A177-3AD203B41FA5}">
                      <a16:colId xmlns:a16="http://schemas.microsoft.com/office/drawing/2014/main" val="3241124934"/>
                    </a:ext>
                  </a:extLst>
                </a:gridCol>
              </a:tblGrid>
              <a:tr h="287933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latin typeface="Lato" panose="020F0502020204030203" pitchFamily="34" charset="0"/>
                        </a:rPr>
                        <a:t>MONDAY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latin typeface="Lato" panose="020F0502020204030203" pitchFamily="34" charset="0"/>
                        </a:rPr>
                        <a:t>TUESDAY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latin typeface="Lato" panose="020F0502020204030203" pitchFamily="34" charset="0"/>
                        </a:rPr>
                        <a:t>WEDNESDAY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latin typeface="Lato" panose="020F0502020204030203" pitchFamily="34" charset="0"/>
                        </a:rPr>
                        <a:t>THURSDAY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latin typeface="Lato" panose="020F0502020204030203" pitchFamily="34" charset="0"/>
                        </a:rPr>
                        <a:t>FRIDAY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1664832"/>
                  </a:ext>
                </a:extLst>
              </a:tr>
              <a:tr h="1241142">
                <a:tc>
                  <a:txBody>
                    <a:bodyPr/>
                    <a:lstStyle/>
                    <a:p>
                      <a:pPr marL="0" marR="0" lvl="0" indent="0" algn="ctr" defTabSz="7095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1" u="none" baseline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Lato" panose="020F0502020204030203" pitchFamily="34" charset="0"/>
                        </a:rPr>
                        <a:t>Fresh Fruit and Veggies offered Daily!</a:t>
                      </a:r>
                    </a:p>
                    <a:p>
                      <a:pPr marL="0" marR="0" lvl="0" indent="0" algn="ctr" defTabSz="70950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1" u="none" baseline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Lato" panose="020F0502020204030203" pitchFamily="34" charset="0"/>
                        </a:rPr>
                        <a:t> </a:t>
                      </a:r>
                      <a:r>
                        <a:rPr kumimoji="0" 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Lato" panose="020F0502020204030203" pitchFamily="34" charset="0"/>
                          <a:ea typeface="Times New Roman" pitchFamily="18" charset="0"/>
                          <a:cs typeface="Arial" charset="0"/>
                        </a:rPr>
                        <a:t>* Menu’s Subject to Change</a:t>
                      </a:r>
                      <a:r>
                        <a:rPr lang="en-US" sz="1200" b="1" u="sng" dirty="0" smtClean="0">
                          <a:solidFill>
                            <a:schemeClr val="accent2"/>
                          </a:solidFill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r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en-US" sz="11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Lato" panose="020F0502020204030203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en-US" sz="11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Lato" panose="020F0502020204030203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en-US" sz="11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Lato" panose="020F0502020204030203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1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Please don’t forget to keep your accounts current!</a:t>
                      </a:r>
                      <a:endParaRPr kumimoji="0" lang="en-US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5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Lato" panose="020F0502020204030203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1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Lato" panose="020F0502020204030203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1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Lato" panose="020F0502020204030203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5049988"/>
                  </a:ext>
                </a:extLst>
              </a:tr>
              <a:tr h="1414377">
                <a:tc>
                  <a:txBody>
                    <a:bodyPr/>
                    <a:lstStyle/>
                    <a:p>
                      <a:pPr marL="0" marR="0" lvl="0" indent="0" algn="r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Make Your Own Burger Bar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b="0" baseline="0" dirty="0" smtClean="0">
                          <a:latin typeface="Lato" panose="020F0502020204030203" pitchFamily="34" charset="0"/>
                        </a:rPr>
                        <a:t>OR- </a:t>
                      </a:r>
                      <a:r>
                        <a:rPr lang="en-US" sz="1000" b="1" baseline="0" dirty="0" smtClean="0">
                          <a:latin typeface="Lato" panose="020F0502020204030203" pitchFamily="34" charset="0"/>
                        </a:rPr>
                        <a:t>PB &amp; J Sandwich 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Seasoned Potato Wedges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Celery Sticks and Dip Choice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Applesauce/Mixed Fruit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Cheese Quesadilla/Salsa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baseline="0" dirty="0" smtClean="0">
                          <a:latin typeface="Lato" panose="020F0502020204030203" pitchFamily="34" charset="0"/>
                        </a:rPr>
                        <a:t>OR- </a:t>
                      </a:r>
                      <a:r>
                        <a:rPr lang="en-US" sz="1100" b="1" baseline="0" dirty="0" smtClean="0">
                          <a:latin typeface="Lato" panose="020F0502020204030203" pitchFamily="34" charset="0"/>
                        </a:rPr>
                        <a:t>PB &amp; J Sandwich 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Spanish Rice/ Refried Beans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Mixed Veggies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Mixed Fruit/</a:t>
                      </a:r>
                      <a:r>
                        <a:rPr kumimoji="0" lang="en-US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Jello</a:t>
                      </a: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Cup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100" b="1" u="sng" dirty="0" smtClean="0">
                          <a:solidFill>
                            <a:schemeClr val="accent2"/>
                          </a:solidFill>
                          <a:latin typeface="Lato" panose="020F0502020204030203" pitchFamily="34" charset="0"/>
                        </a:rPr>
                        <a:t>8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Mandarin Chicken &amp; Brown Rice</a:t>
                      </a:r>
                      <a:endParaRPr kumimoji="0" lang="en-US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b="0" baseline="0" dirty="0" smtClean="0">
                          <a:latin typeface="Lato" panose="020F0502020204030203" pitchFamily="34" charset="0"/>
                        </a:rPr>
                        <a:t>OR- </a:t>
                      </a:r>
                      <a:r>
                        <a:rPr lang="en-US" sz="1000" b="1" baseline="0" dirty="0" smtClean="0">
                          <a:latin typeface="Lato" panose="020F0502020204030203" pitchFamily="34" charset="0"/>
                        </a:rPr>
                        <a:t>PB &amp; J Sandwich </a:t>
                      </a:r>
                      <a:endParaRPr kumimoji="0" lang="en-US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Stir-Fry Veggies </a:t>
                      </a:r>
                      <a:endParaRPr kumimoji="0" lang="en-US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Pineapple Chunks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Mandarin Oranges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Fortune Cookie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</a:t>
                      </a:r>
                    </a:p>
                    <a:p>
                      <a:pPr marL="71438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Pizza Dippers W/ Marinara</a:t>
                      </a:r>
                    </a:p>
                    <a:p>
                      <a:pPr marL="71438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baseline="0" dirty="0" smtClean="0">
                          <a:latin typeface="Lato" panose="020F0502020204030203" pitchFamily="34" charset="0"/>
                        </a:rPr>
                        <a:t>OR- </a:t>
                      </a:r>
                      <a:r>
                        <a:rPr lang="en-US" sz="1100" b="1" baseline="0" dirty="0" smtClean="0">
                          <a:latin typeface="Lato" panose="020F0502020204030203" pitchFamily="34" charset="0"/>
                        </a:rPr>
                        <a:t>PB &amp; J Sandwich </a:t>
                      </a:r>
                      <a:endParaRPr kumimoji="0" lang="en-US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71438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Sweet Peas </a:t>
                      </a:r>
                    </a:p>
                    <a:p>
                      <a:pPr marL="71438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Sliced Carrots 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Diced Pears/Applesauce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100" b="1" dirty="0" smtClean="0">
                          <a:latin typeface="Lato" panose="020F0502020204030203" pitchFamily="34" charset="0"/>
                        </a:rPr>
                        <a:t>Hot Ham and Cheese Sandwich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baseline="0" dirty="0" smtClean="0">
                          <a:latin typeface="Lato" panose="020F0502020204030203" pitchFamily="34" charset="0"/>
                        </a:rPr>
                        <a:t>OR- </a:t>
                      </a:r>
                      <a:r>
                        <a:rPr lang="en-US" sz="1100" b="1" baseline="0" dirty="0" smtClean="0">
                          <a:latin typeface="Lato" panose="020F0502020204030203" pitchFamily="34" charset="0"/>
                        </a:rPr>
                        <a:t>PB &amp; J Sandwich 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100" b="0" dirty="0" smtClean="0">
                          <a:latin typeface="Lato" panose="020F0502020204030203" pitchFamily="34" charset="0"/>
                        </a:rPr>
                        <a:t>Harvest</a:t>
                      </a:r>
                      <a:r>
                        <a:rPr lang="en-US" sz="1100" b="0" baseline="0" dirty="0" smtClean="0">
                          <a:latin typeface="Lato" panose="020F0502020204030203" pitchFamily="34" charset="0"/>
                        </a:rPr>
                        <a:t> Cheddar Sun Chips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100" b="0" baseline="0" dirty="0" smtClean="0">
                          <a:latin typeface="Lato" panose="020F0502020204030203" pitchFamily="34" charset="0"/>
                        </a:rPr>
                        <a:t>Creamy Coleslaw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Chocolate Pudding Cup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1720444"/>
                  </a:ext>
                </a:extLst>
              </a:tr>
              <a:tr h="1241142">
                <a:tc>
                  <a:txBody>
                    <a:bodyPr/>
                    <a:lstStyle/>
                    <a:p>
                      <a:pPr marL="0" marR="0" lvl="0" indent="0" algn="r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13</a:t>
                      </a:r>
                    </a:p>
                    <a:p>
                      <a:pPr algn="l"/>
                      <a:r>
                        <a:rPr kumimoji="0" lang="en-US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Breaded Chicken Sandwich</a:t>
                      </a:r>
                    </a:p>
                    <a:p>
                      <a:pPr algn="l"/>
                      <a:r>
                        <a:rPr lang="en-US" sz="1100" b="0" baseline="0" dirty="0" smtClean="0">
                          <a:latin typeface="Lato" panose="020F0502020204030203" pitchFamily="34" charset="0"/>
                        </a:rPr>
                        <a:t>OR- </a:t>
                      </a:r>
                      <a:r>
                        <a:rPr lang="en-US" sz="1100" b="1" baseline="0" dirty="0" smtClean="0">
                          <a:latin typeface="Lato" panose="020F0502020204030203" pitchFamily="34" charset="0"/>
                        </a:rPr>
                        <a:t>PB &amp; J Sandwich </a:t>
                      </a:r>
                      <a:endParaRPr kumimoji="0" lang="en-US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Sweet Potato Fries</a:t>
                      </a:r>
                    </a:p>
                    <a:p>
                      <a:pPr algn="l"/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Green </a:t>
                      </a: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Beans</a:t>
                      </a:r>
                      <a:endParaRPr kumimoji="0" lang="en-US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Applesauce/Mixed Fruit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itchFamily="18" charset="0"/>
                          <a:cs typeface="Arial" charset="0"/>
                        </a:rPr>
                        <a:t>Beef Nacho Bar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100" b="0" baseline="0" dirty="0" smtClean="0">
                          <a:latin typeface="Lato" panose="020F0502020204030203" pitchFamily="34" charset="0"/>
                        </a:rPr>
                        <a:t>OR- </a:t>
                      </a:r>
                      <a:r>
                        <a:rPr lang="en-US" sz="1100" b="1" baseline="0" dirty="0" smtClean="0">
                          <a:latin typeface="Lato" panose="020F0502020204030203" pitchFamily="34" charset="0"/>
                        </a:rPr>
                        <a:t>PB &amp; J Sandwich </a:t>
                      </a:r>
                      <a:endParaRPr kumimoji="0" lang="en-US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itchFamily="18" charset="0"/>
                          <a:cs typeface="Arial" charset="0"/>
                        </a:rPr>
                        <a:t>Spanish Rice/Refried Beans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Mixed Veggies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Mixed Fruit/</a:t>
                      </a:r>
                      <a:r>
                        <a:rPr kumimoji="0" lang="en-US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Jello</a:t>
                      </a: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Cup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Cheesy Ham &amp; Potato Casserole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Dinner Roll</a:t>
                      </a:r>
                      <a:endParaRPr kumimoji="0" lang="en-US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 baseline="0" dirty="0" smtClean="0">
                          <a:latin typeface="Lato" panose="020F0502020204030203" pitchFamily="34" charset="0"/>
                        </a:rPr>
                        <a:t>OR- </a:t>
                      </a:r>
                      <a:r>
                        <a:rPr lang="en-US" sz="1050" b="1" baseline="0" dirty="0" smtClean="0">
                          <a:latin typeface="Lato" panose="020F0502020204030203" pitchFamily="34" charset="0"/>
                        </a:rPr>
                        <a:t>PB &amp; J Sandwich </a:t>
                      </a:r>
                      <a:endParaRPr kumimoji="0" lang="en-US" alt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Corn and /or Baby Carrots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Diced Peaches/Applesauce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r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16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Cheese Pizza Slice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100" b="0" baseline="0" dirty="0" smtClean="0">
                          <a:latin typeface="Lato" panose="020F0502020204030203" pitchFamily="34" charset="0"/>
                        </a:rPr>
                        <a:t>OR- </a:t>
                      </a:r>
                      <a:r>
                        <a:rPr lang="en-US" sz="1100" b="1" baseline="0" dirty="0" smtClean="0">
                          <a:latin typeface="Lato" panose="020F0502020204030203" pitchFamily="34" charset="0"/>
                        </a:rPr>
                        <a:t>PB &amp; J Sandwich </a:t>
                      </a:r>
                      <a:endParaRPr kumimoji="0" lang="en-US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Steamed Broccoli 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Fresh Baby Carrots</a:t>
                      </a:r>
                      <a:endParaRPr kumimoji="0" lang="en-US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Diced Pears/Applesauce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17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itchFamily="18" charset="0"/>
                          <a:cs typeface="Arial" charset="0"/>
                        </a:rPr>
                        <a:t>Hot Dog </a:t>
                      </a:r>
                      <a:r>
                        <a:rPr lang="en-US" sz="1100" b="0" baseline="0" dirty="0" smtClean="0">
                          <a:latin typeface="Lato" panose="020F0502020204030203" pitchFamily="34" charset="0"/>
                        </a:rPr>
                        <a:t>-OR- </a:t>
                      </a:r>
                      <a:r>
                        <a:rPr lang="en-US" sz="1100" b="1" baseline="0" dirty="0" smtClean="0">
                          <a:latin typeface="Lato" panose="020F0502020204030203" pitchFamily="34" charset="0"/>
                        </a:rPr>
                        <a:t>PBJ Sandwich 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itchFamily="18" charset="0"/>
                          <a:cs typeface="Arial" charset="0"/>
                        </a:rPr>
                        <a:t>Baked Beans/Carrot Sticks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itchFamily="18" charset="0"/>
                          <a:cs typeface="Arial" charset="0"/>
                        </a:rPr>
                        <a:t>Baked Potato Chips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Mixed Fruit/Applesauce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Fresh Baked Sugar Cookie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04042"/>
                  </a:ext>
                </a:extLst>
              </a:tr>
              <a:tr h="1241142">
                <a:tc>
                  <a:txBody>
                    <a:bodyPr/>
                    <a:lstStyle/>
                    <a:p>
                      <a:pPr marL="71438" marR="0" lvl="0" indent="0" algn="r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Build Your Own Turkey Sub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WG Pretzels</a:t>
                      </a:r>
                      <a:r>
                        <a:rPr kumimoji="0" lang="en-US" altLang="en-US" sz="11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Celery &amp; Carrots Sticks w/ Dip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Whole Grain Treat</a:t>
                      </a:r>
                    </a:p>
                    <a:p>
                      <a:pPr algn="l"/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Applesauce/Mixed Fruit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Lato" panose="020F0502020204030203" pitchFamily="34" charset="0"/>
                          <a:ea typeface="Times New Roman" pitchFamily="18" charset="0"/>
                          <a:cs typeface="Arial" charset="0"/>
                        </a:rPr>
                        <a:t>21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Pizza Quesadilla/Salsa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baseline="0" dirty="0" smtClean="0">
                          <a:latin typeface="Lato" panose="020F0502020204030203" pitchFamily="34" charset="0"/>
                        </a:rPr>
                        <a:t>OR- </a:t>
                      </a:r>
                      <a:r>
                        <a:rPr lang="en-US" sz="1100" b="1" baseline="0" dirty="0" smtClean="0">
                          <a:latin typeface="Lato" panose="020F0502020204030203" pitchFamily="34" charset="0"/>
                        </a:rPr>
                        <a:t>PB &amp; J Sandwich 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Spanish Rice /Refried Beans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Mixed Veggies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Mixed Fruit/</a:t>
                      </a:r>
                      <a:r>
                        <a:rPr kumimoji="0" lang="en-US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Jello</a:t>
                      </a: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Cup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22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Chicken Nuggets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100" b="0" baseline="0" dirty="0" smtClean="0">
                          <a:latin typeface="Lato" panose="020F0502020204030203" pitchFamily="34" charset="0"/>
                        </a:rPr>
                        <a:t>OR- </a:t>
                      </a:r>
                      <a:r>
                        <a:rPr lang="en-US" sz="1100" b="1" baseline="0" dirty="0" smtClean="0">
                          <a:latin typeface="Lato" panose="020F0502020204030203" pitchFamily="34" charset="0"/>
                        </a:rPr>
                        <a:t>PB &amp; J Sandwich </a:t>
                      </a:r>
                      <a:endParaRPr kumimoji="0" lang="en-US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Mashed Potatoes &amp; Gravy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Corn and/or Green Beans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Diced Peaches/Applesauce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23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Cheesy Garlic French Bread Pizza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cs typeface="Arial" panose="020B0604020202020204" pitchFamily="34" charset="0"/>
                        </a:rPr>
                        <a:t>Marinara Dipping Sauce 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b="0" baseline="0" dirty="0" smtClean="0">
                          <a:latin typeface="Lato" panose="020F0502020204030203" pitchFamily="34" charset="0"/>
                        </a:rPr>
                        <a:t>OR- </a:t>
                      </a:r>
                      <a:r>
                        <a:rPr lang="en-US" sz="1000" b="1" baseline="0" dirty="0" smtClean="0">
                          <a:latin typeface="Lato" panose="020F0502020204030203" pitchFamily="34" charset="0"/>
                        </a:rPr>
                        <a:t>PB &amp; J Sandwich 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Sweet Peas  and/or Sliced Carrots 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Diced Pears/Applesauce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24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Chicken Cordon Bleu Sandwich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baseline="0" dirty="0" smtClean="0">
                          <a:latin typeface="Lato" panose="020F0502020204030203" pitchFamily="34" charset="0"/>
                        </a:rPr>
                        <a:t>OR- </a:t>
                      </a:r>
                      <a:r>
                        <a:rPr lang="en-US" sz="1100" b="1" baseline="0" dirty="0" smtClean="0">
                          <a:latin typeface="Lato" panose="020F0502020204030203" pitchFamily="34" charset="0"/>
                        </a:rPr>
                        <a:t>PB &amp; J Sandwich 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Doritos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Cucumber Salad/Pasta Salad</a:t>
                      </a:r>
                      <a:endParaRPr kumimoji="0" lang="en-US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Butterscotch Pudding Cup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2826864"/>
                  </a:ext>
                </a:extLst>
              </a:tr>
              <a:tr h="1351052">
                <a:tc>
                  <a:txBody>
                    <a:bodyPr/>
                    <a:lstStyle/>
                    <a:p>
                      <a:pPr algn="r"/>
                      <a:r>
                        <a:rPr kumimoji="0" lang="en-US" altLang="en-US" sz="11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27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Make Your Own Burger Bar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50" b="0" baseline="0" dirty="0" smtClean="0">
                          <a:latin typeface="Lato" panose="020F0502020204030203" pitchFamily="34" charset="0"/>
                        </a:rPr>
                        <a:t>OR- </a:t>
                      </a:r>
                      <a:r>
                        <a:rPr lang="en-US" sz="1050" b="1" baseline="0" dirty="0" smtClean="0">
                          <a:latin typeface="Lato" panose="020F0502020204030203" pitchFamily="34" charset="0"/>
                        </a:rPr>
                        <a:t>PB &amp; J Sandwich </a:t>
                      </a: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Seasoned Potato Wedges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Celery Sticks and Dip Choice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Applesauce/Mixed Fruit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28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itchFamily="18" charset="0"/>
                          <a:cs typeface="Arial" charset="0"/>
                        </a:rPr>
                        <a:t>Fiesta Pizza/Salsa 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100" b="0" baseline="0" dirty="0" smtClean="0">
                          <a:latin typeface="Lato" panose="020F0502020204030203" pitchFamily="34" charset="0"/>
                        </a:rPr>
                        <a:t>OR- </a:t>
                      </a:r>
                      <a:r>
                        <a:rPr lang="en-US" sz="1100" b="1" baseline="0" dirty="0" smtClean="0">
                          <a:latin typeface="Lato" panose="020F0502020204030203" pitchFamily="34" charset="0"/>
                        </a:rPr>
                        <a:t>PB &amp; J Sandwich </a:t>
                      </a:r>
                      <a:endParaRPr kumimoji="0" lang="en-US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Spanish Rice &amp; Refried Beans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Mixed Veggies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Mixed Fruit/</a:t>
                      </a:r>
                      <a:r>
                        <a:rPr kumimoji="0" lang="en-US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Jello</a:t>
                      </a: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Cup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29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Mac N Cheese </a:t>
                      </a: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Bar w/BBQ Pork</a:t>
                      </a:r>
                      <a:endParaRPr kumimoji="0" lang="en-US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baseline="0" dirty="0" smtClean="0">
                          <a:latin typeface="Lato" panose="020F0502020204030203" pitchFamily="34" charset="0"/>
                        </a:rPr>
                        <a:t>OR- </a:t>
                      </a:r>
                      <a:r>
                        <a:rPr lang="en-US" sz="1100" b="1" baseline="0" dirty="0" smtClean="0">
                          <a:latin typeface="Lato" panose="020F0502020204030203" pitchFamily="34" charset="0"/>
                        </a:rPr>
                        <a:t>PB &amp; J Sandwich 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Garden </a:t>
                      </a: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Salad/Dinner Roll</a:t>
                      </a:r>
                      <a:endParaRPr kumimoji="0" lang="en-US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WG Treat 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Diced Peaches/Applesauce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Cheese Pizza Slice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100" b="0" baseline="0" dirty="0" smtClean="0">
                          <a:latin typeface="Lato" panose="020F0502020204030203" pitchFamily="34" charset="0"/>
                        </a:rPr>
                        <a:t>OR- </a:t>
                      </a:r>
                      <a:r>
                        <a:rPr lang="en-US" sz="1100" b="1" baseline="0" dirty="0" smtClean="0">
                          <a:latin typeface="Lato" panose="020F0502020204030203" pitchFamily="34" charset="0"/>
                        </a:rPr>
                        <a:t>PB &amp; J Sandwich </a:t>
                      </a:r>
                      <a:endParaRPr kumimoji="0" lang="en-US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Steamed Broccoli 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Fresh Baby Carrots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Diced </a:t>
                      </a: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Pears/Applesauce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Lato" panose="020F0502020204030203" pitchFamily="34" charset="0"/>
                          <a:ea typeface="Times New Roman" pitchFamily="18" charset="0"/>
                          <a:cs typeface="Arial" charset="0"/>
                        </a:rPr>
                        <a:t>31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Deli Turkey Sandwich 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baseline="0" dirty="0" smtClean="0">
                          <a:latin typeface="Lato" panose="020F0502020204030203" pitchFamily="34" charset="0"/>
                        </a:rPr>
                        <a:t>OR- </a:t>
                      </a:r>
                      <a:r>
                        <a:rPr lang="en-US" sz="1100" b="1" baseline="0" dirty="0" smtClean="0">
                          <a:latin typeface="Lato" panose="020F0502020204030203" pitchFamily="34" charset="0"/>
                        </a:rPr>
                        <a:t>PB &amp; J Sandwich </a:t>
                      </a: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Baked </a:t>
                      </a: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Chips/WG Treat</a:t>
                      </a:r>
                      <a:endParaRPr kumimoji="0" lang="en-US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Fresh Veggies/Dip</a:t>
                      </a:r>
                      <a:endParaRPr kumimoji="0" lang="en-US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1017588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Vanilla Pudding Cup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9175922"/>
                  </a:ext>
                </a:extLst>
              </a:tr>
            </a:tbl>
          </a:graphicData>
        </a:graphic>
      </p:graphicFrame>
      <p:sp>
        <p:nvSpPr>
          <p:cNvPr id="3122" name="TextBox 10">
            <a:extLst>
              <a:ext uri="{FF2B5EF4-FFF2-40B4-BE49-F238E27FC236}">
                <a16:creationId xmlns:a16="http://schemas.microsoft.com/office/drawing/2014/main" id="{47E12A9F-7F57-4DCD-8CCB-091662FDB5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5865" y="7510463"/>
            <a:ext cx="2755900" cy="261937"/>
          </a:xfrm>
          <a:prstGeom prst="rect">
            <a:avLst/>
          </a:prstGeom>
          <a:noFill/>
          <a:ln w="31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1100" dirty="0">
                <a:latin typeface="Lato" panose="020F0502020204030203" pitchFamily="34" charset="0"/>
                <a:cs typeface="Arial" panose="020B0604020202020204" pitchFamily="34" charset="0"/>
              </a:rPr>
              <a:t>A variety of milk options are offered daily</a:t>
            </a:r>
          </a:p>
        </p:txBody>
      </p:sp>
      <p:sp>
        <p:nvSpPr>
          <p:cNvPr id="3118" name="TextBox 16">
            <a:extLst>
              <a:ext uri="{FF2B5EF4-FFF2-40B4-BE49-F238E27FC236}">
                <a16:creationId xmlns:a16="http://schemas.microsoft.com/office/drawing/2014/main" id="{A75ED87F-7EA6-4EED-83B7-38DA6E5631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150" y="7463591"/>
            <a:ext cx="9493250" cy="233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3679" tIns="31839" rIns="63679" bIns="3183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080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080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080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080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100" b="1" dirty="0" smtClean="0">
                <a:latin typeface="Lato" panose="020F0502020204030203" pitchFamily="34" charset="0"/>
                <a:cs typeface="Arial" panose="020B0604020202020204" pitchFamily="34" charset="0"/>
              </a:rPr>
              <a:t>April 2026	</a:t>
            </a:r>
            <a:r>
              <a:rPr lang="en-US" altLang="en-US" sz="1100" b="1" dirty="0">
                <a:latin typeface="Lato" panose="020F0502020204030203" pitchFamily="34" charset="0"/>
                <a:cs typeface="Arial" panose="020B0604020202020204" pitchFamily="34" charset="0"/>
              </a:rPr>
              <a:t>	</a:t>
            </a:r>
            <a:r>
              <a:rPr lang="en-US" altLang="en-US" sz="1100" b="1" dirty="0" smtClean="0">
                <a:latin typeface="Lato" panose="020F0502020204030203" pitchFamily="34" charset="0"/>
                <a:cs typeface="Arial" panose="020B0604020202020204" pitchFamily="34" charset="0"/>
              </a:rPr>
              <a:t>		This </a:t>
            </a:r>
            <a:r>
              <a:rPr lang="en-US" altLang="en-US" sz="1100" b="1" dirty="0">
                <a:latin typeface="Lato" panose="020F0502020204030203" pitchFamily="34" charset="0"/>
                <a:cs typeface="Arial" panose="020B0604020202020204" pitchFamily="34" charset="0"/>
              </a:rPr>
              <a:t>institution is an equal opportunity provider.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B62BE58-D24B-4A49-9CB0-A7F18DB325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4466" y="-56471"/>
            <a:ext cx="1438171" cy="81884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4838892" y="142214"/>
            <a:ext cx="2944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/>
              <a:t>LUNCH MENU</a:t>
            </a:r>
            <a:endParaRPr lang="en-US" sz="2000" b="1" u="sng" dirty="0"/>
          </a:p>
        </p:txBody>
      </p:sp>
      <p:sp>
        <p:nvSpPr>
          <p:cNvPr id="9" name="Rectangle 8"/>
          <p:cNvSpPr/>
          <p:nvPr/>
        </p:nvSpPr>
        <p:spPr>
          <a:xfrm>
            <a:off x="2576733" y="-109196"/>
            <a:ext cx="22621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APRIL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13" name="Picture 12" descr="Free illustration: Elephant, Proboscis, Shield - Free Image on Pixabay ...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364" y="1015785"/>
            <a:ext cx="1600200" cy="673814"/>
          </a:xfrm>
          <a:prstGeom prst="rect">
            <a:avLst/>
          </a:prstGeom>
        </p:spPr>
      </p:pic>
      <p:pic>
        <p:nvPicPr>
          <p:cNvPr id="4" name="Picture 3" descr="Spring PNG File | PNG All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903961"/>
            <a:ext cx="5813165" cy="130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4563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2656</TotalTime>
  <Words>440</Words>
  <Application>Microsoft Office PowerPoint</Application>
  <PresentationFormat>Custom</PresentationFormat>
  <Paragraphs>142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Lato</vt:lpstr>
      <vt:lpstr>Times New Roman</vt:lpstr>
      <vt:lpstr>Office Theme</vt:lpstr>
      <vt:lpstr>5 week cycle menu</vt:lpstr>
    </vt:vector>
  </TitlesOfParts>
  <Company>State of Wisconsin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week cycle menu</dc:title>
  <dc:creator>Jessica Mottilla</dc:creator>
  <cp:lastModifiedBy>Lunch Lunch</cp:lastModifiedBy>
  <cp:revision>134</cp:revision>
  <cp:lastPrinted>2026-03-19T11:30:07Z</cp:lastPrinted>
  <dcterms:created xsi:type="dcterms:W3CDTF">2013-09-10T20:09:14Z</dcterms:created>
  <dcterms:modified xsi:type="dcterms:W3CDTF">2026-03-19T11:30:10Z</dcterms:modified>
</cp:coreProperties>
</file>